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4"/>
    <p:sldMasterId id="2147483709" r:id="rId5"/>
  </p:sldMasterIdLst>
  <p:notesMasterIdLst>
    <p:notesMasterId r:id="rId11"/>
  </p:notesMasterIdLst>
  <p:sldIdLst>
    <p:sldId id="256" r:id="rId6"/>
    <p:sldId id="381" r:id="rId7"/>
    <p:sldId id="364" r:id="rId8"/>
    <p:sldId id="365" r:id="rId9"/>
    <p:sldId id="3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2" userDrawn="1">
          <p15:clr>
            <a:srgbClr val="A4A3A4"/>
          </p15:clr>
        </p15:guide>
        <p15:guide id="3" pos="381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art Moore" initials="SM" lastIdx="1" clrIdx="0">
    <p:extLst>
      <p:ext uri="{19B8F6BF-5375-455C-9EA6-DF929625EA0E}">
        <p15:presenceInfo xmlns:p15="http://schemas.microsoft.com/office/powerpoint/2012/main" userId="59e130afe73c1d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D481"/>
    <a:srgbClr val="404040"/>
    <a:srgbClr val="953735"/>
    <a:srgbClr val="FD851A"/>
    <a:srgbClr val="F55151"/>
    <a:srgbClr val="7383FE"/>
    <a:srgbClr val="D956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81426" autoAdjust="0"/>
  </p:normalViewPr>
  <p:slideViewPr>
    <p:cSldViewPr snapToGrid="0" snapToObjects="1">
      <p:cViewPr varScale="1">
        <p:scale>
          <a:sx n="83" d="100"/>
          <a:sy n="83" d="100"/>
        </p:scale>
        <p:origin x="45" y="222"/>
      </p:cViewPr>
      <p:guideLst>
        <p:guide orient="horz" pos="2160"/>
        <p:guide pos="392"/>
        <p:guide pos="381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D830A-5256-4A45-A6C6-04DE59872B3B}" type="datetimeFigureOut">
              <a:rPr lang="en-GB" smtClean="0"/>
              <a:t>02/09/2016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EA0AF-95F7-4385-BCE1-CCA59165CC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052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 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t="-3" r="28886" b="3347"/>
          <a:stretch/>
        </p:blipFill>
        <p:spPr>
          <a:xfrm>
            <a:off x="-24320" y="-3544"/>
            <a:ext cx="12216320" cy="686154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46573" y="1719399"/>
            <a:ext cx="6294762" cy="2242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0" y="6187526"/>
            <a:ext cx="12192000" cy="670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1" y="1741361"/>
            <a:ext cx="822251" cy="2242416"/>
          </a:xfrm>
          <a:prstGeom prst="rect">
            <a:avLst/>
          </a:prstGeom>
          <a:solidFill>
            <a:srgbClr val="3BD481"/>
          </a:solidFill>
          <a:ln>
            <a:solidFill>
              <a:srgbClr val="3BD48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6107502"/>
            <a:ext cx="12192000" cy="149036"/>
          </a:xfrm>
          <a:prstGeom prst="rect">
            <a:avLst/>
          </a:prstGeom>
          <a:solidFill>
            <a:srgbClr val="3BD481"/>
          </a:solidFill>
          <a:ln>
            <a:solidFill>
              <a:srgbClr val="3BD48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 bwMode="auto">
          <a:xfrm>
            <a:off x="0" y="0"/>
            <a:ext cx="12192000" cy="88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32B977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/>
            <a:endParaRPr lang="en-GB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872388" y="2422978"/>
            <a:ext cx="5301532" cy="8791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rgbClr val="3BD481"/>
                </a:solidFill>
                <a:latin typeface="Arial" pitchFamily="34" charset="0"/>
                <a:cs typeface="Arial" pitchFamily="34" charset="0"/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72388" y="3236273"/>
            <a:ext cx="4132747" cy="72554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>
            <a:lvl1pPr>
              <a:buNone/>
              <a:defRPr sz="13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NEW_Cloudhouse_logo_Trans_Ex_Large cop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420" y="208498"/>
            <a:ext cx="1504435" cy="613442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8579129" y="5877456"/>
            <a:ext cx="3367401" cy="758163"/>
            <a:chOff x="8579129" y="5877456"/>
            <a:chExt cx="3367401" cy="758163"/>
          </a:xfrm>
        </p:grpSpPr>
        <p:pic>
          <p:nvPicPr>
            <p:cNvPr id="30" name="Picture 29" descr="C:\Users\Donnac\AppData\Local\Microsoft\Windows\INetCache\Content.Outlook\9YNJL9TA\JN340616-AWARD (004).png"/>
            <p:cNvPicPr/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6919" y="5923006"/>
              <a:ext cx="1381693" cy="666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 rotWithShape="1">
            <a:blip r:embed="rId5"/>
            <a:srcRect l="20400" t="24916" r="20509" b="25861"/>
            <a:stretch/>
          </p:blipFill>
          <p:spPr>
            <a:xfrm>
              <a:off x="8579129" y="5877456"/>
              <a:ext cx="1213061" cy="75816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321403" y="5943573"/>
              <a:ext cx="625127" cy="62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84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7703" y="1056034"/>
            <a:ext cx="5485044" cy="48375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0555" y="1056034"/>
            <a:ext cx="5649542" cy="48375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0" y="6107502"/>
            <a:ext cx="12192000" cy="149036"/>
          </a:xfrm>
          <a:prstGeom prst="rect">
            <a:avLst/>
          </a:prstGeom>
          <a:solidFill>
            <a:srgbClr val="3BD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5396" y="179988"/>
            <a:ext cx="11428512" cy="66215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475" b="0">
                <a:solidFill>
                  <a:srgbClr val="32B97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8579129" y="5877456"/>
            <a:ext cx="3367401" cy="758163"/>
            <a:chOff x="8579129" y="5877456"/>
            <a:chExt cx="3367401" cy="758163"/>
          </a:xfrm>
        </p:grpSpPr>
        <p:pic>
          <p:nvPicPr>
            <p:cNvPr id="13" name="Picture 12" descr="C:\Users\Donnac\AppData\Local\Microsoft\Windows\INetCache\Content.Outlook\9YNJL9TA\JN340616-AWARD (004).png"/>
            <p:cNvPicPr/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6919" y="5923006"/>
              <a:ext cx="1381693" cy="666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3"/>
            <a:srcRect l="20400" t="24916" r="20509" b="25861"/>
            <a:stretch/>
          </p:blipFill>
          <p:spPr>
            <a:xfrm>
              <a:off x="8579129" y="5877456"/>
              <a:ext cx="1213061" cy="75816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321403" y="5943573"/>
              <a:ext cx="625127" cy="62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42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107502"/>
            <a:ext cx="12192000" cy="149036"/>
          </a:xfrm>
          <a:prstGeom prst="rect">
            <a:avLst/>
          </a:prstGeom>
          <a:solidFill>
            <a:srgbClr val="3BD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5396" y="179988"/>
            <a:ext cx="11428512" cy="66215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475" b="0">
                <a:solidFill>
                  <a:srgbClr val="32B97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1"/>
          </p:nvPr>
        </p:nvSpPr>
        <p:spPr>
          <a:xfrm>
            <a:off x="421043" y="1021565"/>
            <a:ext cx="11349913" cy="49393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05408" indent="-166688"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•"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−"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−"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−"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1043" y="5906887"/>
            <a:ext cx="3367401" cy="758163"/>
            <a:chOff x="8579129" y="5877456"/>
            <a:chExt cx="3367401" cy="758163"/>
          </a:xfrm>
        </p:grpSpPr>
        <p:pic>
          <p:nvPicPr>
            <p:cNvPr id="9" name="Picture 8" descr="C:\Users\Donnac\AppData\Local\Microsoft\Windows\INetCache\Content.Outlook\9YNJL9TA\JN340616-AWARD (004).png"/>
            <p:cNvPicPr/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6919" y="5923006"/>
              <a:ext cx="1381693" cy="666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3"/>
            <a:srcRect l="20400" t="24916" r="20509" b="25861"/>
            <a:stretch/>
          </p:blipFill>
          <p:spPr>
            <a:xfrm>
              <a:off x="8579129" y="5877456"/>
              <a:ext cx="1213061" cy="75816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321403" y="5943573"/>
              <a:ext cx="625127" cy="62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572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107502"/>
            <a:ext cx="12192000" cy="149036"/>
          </a:xfrm>
          <a:prstGeom prst="rect">
            <a:avLst/>
          </a:prstGeom>
          <a:solidFill>
            <a:srgbClr val="3BD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5396" y="179988"/>
            <a:ext cx="11428512" cy="66215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475" b="0">
                <a:solidFill>
                  <a:srgbClr val="32B97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1"/>
          </p:nvPr>
        </p:nvSpPr>
        <p:spPr>
          <a:xfrm>
            <a:off x="421043" y="1021565"/>
            <a:ext cx="11349913" cy="49393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05408" indent="-166688"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•"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−"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−"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−"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8579129" y="5877456"/>
            <a:ext cx="3367401" cy="758163"/>
            <a:chOff x="8579129" y="5877456"/>
            <a:chExt cx="3367401" cy="758163"/>
          </a:xfrm>
        </p:grpSpPr>
        <p:pic>
          <p:nvPicPr>
            <p:cNvPr id="8" name="Picture 7" descr="C:\Users\Donnac\AppData\Local\Microsoft\Windows\INetCache\Content.Outlook\9YNJL9TA\JN340616-AWARD (004).png"/>
            <p:cNvPicPr/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6919" y="5923006"/>
              <a:ext cx="1381693" cy="666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3"/>
            <a:srcRect l="20400" t="24916" r="20509" b="25861"/>
            <a:stretch/>
          </p:blipFill>
          <p:spPr>
            <a:xfrm>
              <a:off x="8579129" y="5877456"/>
              <a:ext cx="1213061" cy="75816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321403" y="5943573"/>
              <a:ext cx="625127" cy="62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1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 Front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22252" y="1741361"/>
            <a:ext cx="5420420" cy="2242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253" y="1803237"/>
            <a:ext cx="5420420" cy="671364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>
            <a:lvl1pPr algn="l">
              <a:defRPr sz="2700" b="1">
                <a:solidFill>
                  <a:srgbClr val="32B97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2388" y="2422978"/>
            <a:ext cx="5301532" cy="879181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72388" y="3236273"/>
            <a:ext cx="4132747" cy="725542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>
            <a:lvl1pPr>
              <a:buNone/>
              <a:defRPr sz="13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" y="1741361"/>
            <a:ext cx="822251" cy="2242416"/>
          </a:xfrm>
          <a:prstGeom prst="rect">
            <a:avLst/>
          </a:prstGeom>
          <a:solidFill>
            <a:srgbClr val="3BD481"/>
          </a:solidFill>
          <a:ln>
            <a:solidFill>
              <a:srgbClr val="3BD48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1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107502"/>
            <a:ext cx="12192000" cy="149036"/>
          </a:xfrm>
          <a:prstGeom prst="rect">
            <a:avLst/>
          </a:prstGeom>
          <a:solidFill>
            <a:srgbClr val="3BD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5396" y="179988"/>
            <a:ext cx="11428512" cy="66215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475" b="0">
                <a:solidFill>
                  <a:srgbClr val="32B97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1"/>
          </p:nvPr>
        </p:nvSpPr>
        <p:spPr>
          <a:xfrm>
            <a:off x="421043" y="1021565"/>
            <a:ext cx="11349913" cy="49393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05408" indent="-166688"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•"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−"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−"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Arial" pitchFamily="34" charset="0"/>
              <a:buChar char="−"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8579129" y="5877456"/>
            <a:ext cx="3367401" cy="758163"/>
            <a:chOff x="8579129" y="5877456"/>
            <a:chExt cx="3367401" cy="758163"/>
          </a:xfrm>
        </p:grpSpPr>
        <p:pic>
          <p:nvPicPr>
            <p:cNvPr id="8" name="Picture 7" descr="C:\Users\Donnac\AppData\Local\Microsoft\Windows\INetCache\Content.Outlook\9YNJL9TA\JN340616-AWARD (004).png"/>
            <p:cNvPicPr/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6919" y="5923006"/>
              <a:ext cx="1381693" cy="666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3"/>
            <a:srcRect l="20400" t="24916" r="20509" b="25861"/>
            <a:stretch/>
          </p:blipFill>
          <p:spPr>
            <a:xfrm>
              <a:off x="8579129" y="5877456"/>
              <a:ext cx="1213061" cy="75816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321403" y="5943573"/>
              <a:ext cx="625127" cy="625127"/>
            </a:xfrm>
            <a:prstGeom prst="rect">
              <a:avLst/>
            </a:prstGeom>
          </p:spPr>
        </p:pic>
      </p:grpSp>
      <p:pic>
        <p:nvPicPr>
          <p:cNvPr id="12" name="Picture 11" descr="NEW_Cloudhouse_logo_Trans_Ex_Large copy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4" y="6360601"/>
            <a:ext cx="1020703" cy="4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5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 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325" r="1579"/>
          <a:stretch/>
        </p:blipFill>
        <p:spPr>
          <a:xfrm>
            <a:off x="1" y="882196"/>
            <a:ext cx="12192000" cy="535903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22252" y="1741361"/>
            <a:ext cx="5420420" cy="2242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" y="1741361"/>
            <a:ext cx="822251" cy="224241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6107502"/>
            <a:ext cx="12192000" cy="1490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872388" y="2422978"/>
            <a:ext cx="5301532" cy="8791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rgbClr val="3BD481"/>
                </a:solidFill>
                <a:latin typeface="Arial" pitchFamily="34" charset="0"/>
                <a:cs typeface="Arial" pitchFamily="34" charset="0"/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72388" y="3236273"/>
            <a:ext cx="4132747" cy="72554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>
            <a:lvl1pPr>
              <a:buNone/>
              <a:defRPr sz="13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579129" y="5877456"/>
            <a:ext cx="3367401" cy="758163"/>
            <a:chOff x="8579129" y="5877456"/>
            <a:chExt cx="3367401" cy="758163"/>
          </a:xfrm>
        </p:grpSpPr>
        <p:pic>
          <p:nvPicPr>
            <p:cNvPr id="17" name="Picture 16" descr="C:\Users\Donnac\AppData\Local\Microsoft\Windows\INetCache\Content.Outlook\9YNJL9TA\JN340616-AWARD (004).png"/>
            <p:cNvPicPr/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6919" y="5923006"/>
              <a:ext cx="1381693" cy="666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4"/>
            <a:srcRect l="20400" t="24916" r="20509" b="25861"/>
            <a:stretch/>
          </p:blipFill>
          <p:spPr>
            <a:xfrm>
              <a:off x="8579129" y="5877456"/>
              <a:ext cx="1213061" cy="75816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321403" y="5943573"/>
              <a:ext cx="625127" cy="62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22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 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2838" t="635" r="3154" b="2266"/>
          <a:stretch/>
        </p:blipFill>
        <p:spPr>
          <a:xfrm>
            <a:off x="1" y="866617"/>
            <a:ext cx="12192000" cy="5340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22252" y="1741361"/>
            <a:ext cx="5420420" cy="2242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" y="1741361"/>
            <a:ext cx="822251" cy="2242416"/>
          </a:xfrm>
          <a:prstGeom prst="rect">
            <a:avLst/>
          </a:prstGeom>
          <a:solidFill>
            <a:srgbClr val="FD851A"/>
          </a:solidFill>
          <a:ln>
            <a:solidFill>
              <a:srgbClr val="FD851A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0" y="6107502"/>
            <a:ext cx="12192000" cy="149036"/>
          </a:xfrm>
          <a:prstGeom prst="rect">
            <a:avLst/>
          </a:prstGeom>
          <a:solidFill>
            <a:srgbClr val="FD851A"/>
          </a:solidFill>
          <a:ln>
            <a:solidFill>
              <a:srgbClr val="FD8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872388" y="2422978"/>
            <a:ext cx="5301532" cy="8791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rgbClr val="3BD481"/>
                </a:solidFill>
                <a:latin typeface="Arial" pitchFamily="34" charset="0"/>
                <a:cs typeface="Arial" pitchFamily="34" charset="0"/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72388" y="3236273"/>
            <a:ext cx="4132747" cy="72554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>
            <a:lvl1pPr>
              <a:buNone/>
              <a:defRPr sz="13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8579129" y="5877456"/>
            <a:ext cx="3367401" cy="758163"/>
            <a:chOff x="8579129" y="5877456"/>
            <a:chExt cx="3367401" cy="758163"/>
          </a:xfrm>
        </p:grpSpPr>
        <p:pic>
          <p:nvPicPr>
            <p:cNvPr id="18" name="Picture 17" descr="C:\Users\Donnac\AppData\Local\Microsoft\Windows\INetCache\Content.Outlook\9YNJL9TA\JN340616-AWARD (004).png"/>
            <p:cNvPicPr/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6919" y="5923006"/>
              <a:ext cx="1381693" cy="666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4"/>
            <a:srcRect l="20400" t="24916" r="20509" b="25861"/>
            <a:stretch/>
          </p:blipFill>
          <p:spPr>
            <a:xfrm>
              <a:off x="8579129" y="5877456"/>
              <a:ext cx="1213061" cy="75816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321403" y="5943573"/>
              <a:ext cx="625127" cy="62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74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H 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15130" t="11428" r="-71" b="11174"/>
          <a:stretch/>
        </p:blipFill>
        <p:spPr>
          <a:xfrm>
            <a:off x="1" y="859169"/>
            <a:ext cx="12200238" cy="524833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22252" y="1741361"/>
            <a:ext cx="5420420" cy="2242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" y="1741361"/>
            <a:ext cx="822251" cy="2242416"/>
          </a:xfrm>
          <a:prstGeom prst="rect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0" y="6107502"/>
            <a:ext cx="12192000" cy="149036"/>
          </a:xfrm>
          <a:prstGeom prst="rect">
            <a:avLst/>
          </a:prstGeom>
          <a:solidFill>
            <a:srgbClr val="953735"/>
          </a:solidFill>
          <a:ln>
            <a:solidFill>
              <a:srgbClr val="9537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872388" y="2422978"/>
            <a:ext cx="5301532" cy="8791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rgbClr val="3BD481"/>
                </a:solidFill>
                <a:latin typeface="Arial" pitchFamily="34" charset="0"/>
                <a:cs typeface="Arial" pitchFamily="34" charset="0"/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72388" y="3236273"/>
            <a:ext cx="4132747" cy="72554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rmAutofit/>
          </a:bodyPr>
          <a:lstStyle>
            <a:lvl1pPr>
              <a:buNone/>
              <a:defRPr sz="13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579129" y="5877456"/>
            <a:ext cx="3367401" cy="758163"/>
            <a:chOff x="8579129" y="5877456"/>
            <a:chExt cx="3367401" cy="758163"/>
          </a:xfrm>
        </p:grpSpPr>
        <p:pic>
          <p:nvPicPr>
            <p:cNvPr id="18" name="Picture 17" descr="C:\Users\Donnac\AppData\Local\Microsoft\Windows\INetCache\Content.Outlook\9YNJL9TA\JN340616-AWARD (004).png"/>
            <p:cNvPicPr/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6919" y="5923006"/>
              <a:ext cx="1381693" cy="666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4"/>
            <a:srcRect l="20400" t="24916" r="20509" b="25861"/>
            <a:stretch/>
          </p:blipFill>
          <p:spPr>
            <a:xfrm>
              <a:off x="8579129" y="5877456"/>
              <a:ext cx="1213061" cy="75816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321403" y="5943573"/>
              <a:ext cx="625127" cy="62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25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881736"/>
            <a:ext cx="5907817" cy="5304379"/>
          </a:xfrm>
          <a:prstGeom prst="rect">
            <a:avLst/>
          </a:prstGeom>
          <a:solidFill>
            <a:srgbClr val="FD851A"/>
          </a:solidFill>
          <a:ln>
            <a:solidFill>
              <a:srgbClr val="FD851A"/>
            </a:solidFill>
          </a:ln>
        </p:spPr>
        <p:txBody>
          <a:bodyPr wrap="square" lIns="91408" tIns="45703" rIns="91408" bIns="45703" rtlCol="0" anchor="ctr">
            <a:spAutoFit/>
          </a:bodyPr>
          <a:lstStyle/>
          <a:p>
            <a:pPr algn="ctr"/>
            <a:endParaRPr lang="en-US" sz="6600" b="1" dirty="0">
              <a:solidFill>
                <a:srgbClr val="46C48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25396" y="179988"/>
            <a:ext cx="11428512" cy="66215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475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5907818" y="881735"/>
            <a:ext cx="6284184" cy="534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25395" y="1248938"/>
            <a:ext cx="5245037" cy="472917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45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881736"/>
            <a:ext cx="5907817" cy="5304379"/>
          </a:xfrm>
          <a:prstGeom prst="rect">
            <a:avLst/>
          </a:prstGeom>
          <a:solidFill>
            <a:srgbClr val="3BD481"/>
          </a:solidFill>
          <a:ln>
            <a:solidFill>
              <a:srgbClr val="3BD481"/>
            </a:solidFill>
          </a:ln>
        </p:spPr>
        <p:txBody>
          <a:bodyPr wrap="square" lIns="91408" tIns="45703" rIns="91408" bIns="45703" rtlCol="0" anchor="ctr">
            <a:spAutoFit/>
          </a:bodyPr>
          <a:lstStyle/>
          <a:p>
            <a:pPr algn="ctr"/>
            <a:endParaRPr lang="en-US" sz="6600" b="1" dirty="0">
              <a:solidFill>
                <a:srgbClr val="46C48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25396" y="179988"/>
            <a:ext cx="11428512" cy="66215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475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5907818" y="881735"/>
            <a:ext cx="6284184" cy="534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25395" y="1248938"/>
            <a:ext cx="5245037" cy="472917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0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881736"/>
            <a:ext cx="5907817" cy="530437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lIns="91408" tIns="45703" rIns="91408" bIns="45703" rtlCol="0" anchor="ctr">
            <a:spAutoFit/>
          </a:bodyPr>
          <a:lstStyle/>
          <a:p>
            <a:pPr algn="ctr"/>
            <a:endParaRPr lang="en-US" sz="6600" b="1" dirty="0">
              <a:solidFill>
                <a:srgbClr val="46C48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25396" y="179988"/>
            <a:ext cx="11428512" cy="66215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475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5907818" y="881735"/>
            <a:ext cx="6284184" cy="534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25395" y="1248938"/>
            <a:ext cx="5245037" cy="472917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8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881736"/>
            <a:ext cx="5907817" cy="53043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91408" tIns="45703" rIns="91408" bIns="45703" rtlCol="0" anchor="ctr">
            <a:spAutoFit/>
          </a:bodyPr>
          <a:lstStyle/>
          <a:p>
            <a:pPr algn="ctr"/>
            <a:endParaRPr lang="en-US" sz="6600" b="1" dirty="0">
              <a:solidFill>
                <a:srgbClr val="46C48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95" y="1248938"/>
            <a:ext cx="5245037" cy="472917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5907818" y="881735"/>
            <a:ext cx="6284184" cy="534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25396" y="179988"/>
            <a:ext cx="11428512" cy="66215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475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40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07502"/>
            <a:ext cx="12192000" cy="149036"/>
          </a:xfrm>
          <a:prstGeom prst="rect">
            <a:avLst/>
          </a:prstGeom>
          <a:solidFill>
            <a:srgbClr val="3BD4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96" y="1069337"/>
            <a:ext cx="11428512" cy="510762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25396" y="179988"/>
            <a:ext cx="11428512" cy="66215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475" b="0">
                <a:solidFill>
                  <a:srgbClr val="32B97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79129" y="5877456"/>
            <a:ext cx="3367401" cy="758163"/>
            <a:chOff x="8579129" y="5877456"/>
            <a:chExt cx="3367401" cy="758163"/>
          </a:xfrm>
        </p:grpSpPr>
        <p:pic>
          <p:nvPicPr>
            <p:cNvPr id="12" name="Picture 11" descr="C:\Users\Donnac\AppData\Local\Microsoft\Windows\INetCache\Content.Outlook\9YNJL9TA\JN340616-AWARD (004).png"/>
            <p:cNvPicPr/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6919" y="5923006"/>
              <a:ext cx="1381693" cy="666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3"/>
            <a:srcRect l="20400" t="24916" r="20509" b="25861"/>
            <a:stretch/>
          </p:blipFill>
          <p:spPr>
            <a:xfrm>
              <a:off x="8579129" y="5877456"/>
              <a:ext cx="1213061" cy="7581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321403" y="5943573"/>
              <a:ext cx="625127" cy="62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68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 userDrawn="1"/>
        </p:nvSpPr>
        <p:spPr bwMode="auto">
          <a:xfrm>
            <a:off x="0" y="0"/>
            <a:ext cx="12192000" cy="8831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32B977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/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87526"/>
            <a:ext cx="12192000" cy="670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4666504" y="6468028"/>
            <a:ext cx="2858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0" i="0" kern="1200" dirty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Arial"/>
              </a:rPr>
              <a:t>www.cloudhouse.com</a:t>
            </a:r>
            <a:endParaRPr lang="en-US" sz="1050" b="0" i="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NEW_Cloudhouse_logo_Trans_Ex_Large copy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420" y="208498"/>
            <a:ext cx="1504435" cy="6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6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9" r:id="rId2"/>
    <p:sldLayoutId id="2147483700" r:id="rId3"/>
    <p:sldLayoutId id="2147483702" r:id="rId4"/>
    <p:sldLayoutId id="2147483677" r:id="rId5"/>
    <p:sldLayoutId id="2147483693" r:id="rId6"/>
    <p:sldLayoutId id="2147483694" r:id="rId7"/>
    <p:sldLayoutId id="2147483696" r:id="rId8"/>
    <p:sldLayoutId id="2147483660" r:id="rId9"/>
    <p:sldLayoutId id="2147483662" r:id="rId10"/>
    <p:sldLayoutId id="2147483706" r:id="rId11"/>
    <p:sldLayoutId id="2147483707" r:id="rId12"/>
    <p:sldLayoutId id="2147483705" r:id="rId13"/>
  </p:sldLayoutIdLst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87526"/>
            <a:ext cx="12192000" cy="670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/>
          <p:cNvSpPr txBox="1"/>
          <p:nvPr/>
        </p:nvSpPr>
        <p:spPr>
          <a:xfrm>
            <a:off x="4666504" y="6468028"/>
            <a:ext cx="2858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0" i="0" kern="1200" dirty="0">
                <a:solidFill>
                  <a:schemeClr val="bg1">
                    <a:lumMod val="65000"/>
                  </a:schemeClr>
                </a:solidFill>
                <a:latin typeface="Arial"/>
                <a:ea typeface="+mn-ea"/>
                <a:cs typeface="Arial"/>
              </a:rPr>
              <a:t>www.cloudhouse.com</a:t>
            </a:r>
            <a:endParaRPr lang="en-US" sz="1050" b="0" i="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eprod.cloudhouse.com/Account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rod.cloudhouse.com/Account/Logi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72387" y="2187657"/>
            <a:ext cx="6024250" cy="879181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2200" b="0" dirty="0"/>
              <a:t>Transforming software vendor business model</a:t>
            </a:r>
            <a:endParaRPr lang="en-GB" sz="2200" b="0" dirty="0">
              <a:solidFill>
                <a:srgbClr val="3BD481"/>
              </a:solidFill>
            </a:endParaRPr>
          </a:p>
          <a:p>
            <a:r>
              <a:rPr lang="en-GB" sz="2200" b="0" dirty="0">
                <a:solidFill>
                  <a:srgbClr val="3BD481"/>
                </a:solidFill>
              </a:rPr>
              <a:t>Instant Cloud migration for Windows apps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3925" y="3510973"/>
            <a:ext cx="615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Mat Clothier, CTO, Cloudhouse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141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defTabSz="543649">
              <a:spcBef>
                <a:spcPts val="0"/>
              </a:spcBef>
              <a:defRPr/>
            </a:pPr>
            <a:r>
              <a:rPr lang="en-GB" sz="2400" dirty="0">
                <a:latin typeface="+mj-lt"/>
              </a:rPr>
              <a:t>The fastest, cheapest and lowest risk way of getting to the Cloud</a:t>
            </a:r>
            <a:endParaRPr lang="en-GB" sz="2400" b="0" dirty="0">
              <a:latin typeface="+mj-lt"/>
            </a:endParaRPr>
          </a:p>
        </p:txBody>
      </p:sp>
      <p:pic>
        <p:nvPicPr>
          <p:cNvPr id="9" name="Content Placeholder 12"/>
          <p:cNvPicPr>
            <a:picLocks noGrp="1" noChangeAspect="1"/>
          </p:cNvPicPr>
          <p:nvPr>
            <p:ph sz="quarter" idx="1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85546" y="849512"/>
            <a:ext cx="2232767" cy="360314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 </a:t>
            </a:r>
            <a:endParaRPr lang="uk-UA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65834" y="4565350"/>
            <a:ext cx="4927527" cy="1234108"/>
            <a:chOff x="991254" y="4720761"/>
            <a:chExt cx="4585780" cy="1057729"/>
          </a:xfrm>
        </p:grpSpPr>
        <p:sp>
          <p:nvSpPr>
            <p:cNvPr id="13" name="Pentagon 12"/>
            <p:cNvSpPr/>
            <p:nvPr/>
          </p:nvSpPr>
          <p:spPr>
            <a:xfrm>
              <a:off x="991254" y="4720761"/>
              <a:ext cx="2392865" cy="1057729"/>
            </a:xfrm>
            <a:prstGeom prst="homePlat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ktiv Grotesk Corp Medium"/>
                </a:rPr>
                <a:t>On-premise and/or deployed with some element of (possibly unsupported) RDS/Citrix</a:t>
              </a:r>
            </a:p>
          </p:txBody>
        </p:sp>
        <p:sp>
          <p:nvSpPr>
            <p:cNvPr id="17" name="Chevron 16"/>
            <p:cNvSpPr/>
            <p:nvPr/>
          </p:nvSpPr>
          <p:spPr>
            <a:xfrm>
              <a:off x="3017097" y="4728133"/>
              <a:ext cx="2559937" cy="1042983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ktiv Grotesk Corp Medium"/>
                </a:rPr>
                <a:t>Apps can run on supported RDS/Citrix with 50% less servers and cost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8149700" y="1386850"/>
            <a:ext cx="370420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0778" lvl="0" indent="-285750">
              <a:lnSpc>
                <a:spcPct val="150000"/>
              </a:lnSpc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Wingdings" panose="05000000000000000000" pitchFamily="2" charset="2"/>
              <a:buChar char="ü"/>
              <a:defRPr/>
            </a:pPr>
            <a:r>
              <a:rPr lang="en-GB" sz="1400" dirty="0">
                <a:latin typeface="Aktiv Grotesk Corp Medium"/>
              </a:rPr>
              <a:t>The fastest way get to the Cloud</a:t>
            </a:r>
          </a:p>
          <a:p>
            <a:pPr marL="420778" lvl="0" indent="-285750">
              <a:lnSpc>
                <a:spcPct val="150000"/>
              </a:lnSpc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Wingdings" panose="05000000000000000000" pitchFamily="2" charset="2"/>
              <a:buChar char="ü"/>
              <a:defRPr/>
            </a:pPr>
            <a:r>
              <a:rPr lang="en-GB" sz="1400" dirty="0">
                <a:latin typeface="Aktiv Grotesk Corp Medium"/>
              </a:rPr>
              <a:t>Lower risks of the journey to Cloud native</a:t>
            </a:r>
          </a:p>
          <a:p>
            <a:pPr marL="420778" lvl="0" indent="-285750">
              <a:lnSpc>
                <a:spcPct val="150000"/>
              </a:lnSpc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Wingdings" panose="05000000000000000000" pitchFamily="2" charset="2"/>
              <a:buChar char="ü"/>
              <a:defRPr/>
            </a:pPr>
            <a:r>
              <a:rPr lang="en-GB" sz="1400" dirty="0">
                <a:latin typeface="Aktiv Grotesk Corp Medium"/>
              </a:rPr>
              <a:t>Reduce the total cost of migrating apps to the Cloud</a:t>
            </a:r>
          </a:p>
          <a:p>
            <a:pPr marL="420778" lvl="0" indent="-285750">
              <a:lnSpc>
                <a:spcPct val="150000"/>
              </a:lnSpc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Wingdings" panose="05000000000000000000" pitchFamily="2" charset="2"/>
              <a:buChar char="ü"/>
              <a:defRPr/>
            </a:pPr>
            <a:r>
              <a:rPr lang="en-GB" sz="1400" dirty="0">
                <a:latin typeface="Aktiv Grotesk Corp Medium"/>
              </a:rPr>
              <a:t>Decrease sales cycle (online trials, click-try-buy etc.) </a:t>
            </a:r>
          </a:p>
          <a:p>
            <a:pPr marL="420778" lvl="0" indent="-285750">
              <a:lnSpc>
                <a:spcPct val="150000"/>
              </a:lnSpc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Wingdings" panose="05000000000000000000" pitchFamily="2" charset="2"/>
              <a:buChar char="ü"/>
              <a:defRPr/>
            </a:pPr>
            <a:r>
              <a:rPr lang="en-GB" sz="1400" dirty="0">
                <a:latin typeface="Aktiv Grotesk Corp Medium"/>
              </a:rPr>
              <a:t>Offer a true SaaS model </a:t>
            </a:r>
          </a:p>
          <a:p>
            <a:pPr marL="420778" lvl="0" indent="-285750">
              <a:lnSpc>
                <a:spcPct val="150000"/>
              </a:lnSpc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Wingdings" panose="05000000000000000000" pitchFamily="2" charset="2"/>
              <a:buChar char="ü"/>
              <a:defRPr/>
            </a:pPr>
            <a:r>
              <a:rPr lang="en-GB" sz="1400" dirty="0">
                <a:latin typeface="Aktiv Grotesk Corp Medium"/>
              </a:rPr>
              <a:t>Add multi-tenancy to apps</a:t>
            </a:r>
          </a:p>
          <a:p>
            <a:pPr marL="420778" lvl="0" indent="-285750">
              <a:lnSpc>
                <a:spcPct val="150000"/>
              </a:lnSpc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buFont typeface="Wingdings" panose="05000000000000000000" pitchFamily="2" charset="2"/>
              <a:buChar char="ü"/>
              <a:defRPr/>
            </a:pPr>
            <a:r>
              <a:rPr lang="en-GB" sz="1400" dirty="0">
                <a:latin typeface="Aktiv Grotesk Corp Medium"/>
              </a:rPr>
              <a:t>Focus on developing new features, not on re-platforming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82019" y="4173847"/>
            <a:ext cx="221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5028" lvl="0">
              <a:lnSpc>
                <a:spcPct val="150000"/>
              </a:lnSpc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defRPr/>
            </a:pP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ktiv Grotesk Corp Medium"/>
              </a:rPr>
              <a:t>Stateless pool of RDS/Citrix</a:t>
            </a:r>
          </a:p>
        </p:txBody>
      </p:sp>
      <p:sp>
        <p:nvSpPr>
          <p:cNvPr id="28" name="Chevron 27"/>
          <p:cNvSpPr/>
          <p:nvPr/>
        </p:nvSpPr>
        <p:spPr>
          <a:xfrm>
            <a:off x="5374091" y="4577907"/>
            <a:ext cx="2750712" cy="1216903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ktiv Grotesk Corp Medium"/>
              </a:rPr>
              <a:t>Migrate to the Cloud to benefit from elasticity and iteratively develop with Cloud-native technologies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090015" y="-21150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Move to the Cloud and benefit from server-less computing and elastic scale and then iteratively develop with native technologies.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07465" y="4170809"/>
            <a:ext cx="182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5028" lvl="0">
              <a:lnSpc>
                <a:spcPct val="150000"/>
              </a:lnSpc>
              <a:spcBef>
                <a:spcPts val="225"/>
              </a:spcBef>
              <a:spcAft>
                <a:spcPts val="450"/>
              </a:spcAft>
              <a:buClr>
                <a:srgbClr val="32B977"/>
              </a:buClr>
              <a:defRPr/>
            </a:pPr>
            <a:r>
              <a:rPr lang="en-GB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ktiv Grotesk Corp Medium"/>
              </a:rPr>
              <a:t>Serverless</a:t>
            </a:r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ktiv Grotesk Corp Medium"/>
              </a:rPr>
              <a:t> Computing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400470" y="1940832"/>
            <a:ext cx="5356465" cy="1665651"/>
            <a:chOff x="2400470" y="1940832"/>
            <a:chExt cx="5356465" cy="166565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167" b="35338"/>
            <a:stretch/>
          </p:blipFill>
          <p:spPr>
            <a:xfrm>
              <a:off x="2734770" y="2031676"/>
              <a:ext cx="2371817" cy="139387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0410" y="1963504"/>
              <a:ext cx="2406525" cy="137515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8639" r="54560" b="17886"/>
            <a:stretch/>
          </p:blipFill>
          <p:spPr>
            <a:xfrm rot="1494945">
              <a:off x="4616928" y="3127187"/>
              <a:ext cx="893704" cy="47929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8639" r="54560" b="17886"/>
            <a:stretch/>
          </p:blipFill>
          <p:spPr>
            <a:xfrm rot="20966130" flipV="1">
              <a:off x="4674039" y="2107940"/>
              <a:ext cx="909693" cy="48787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8639" r="54560" b="17886"/>
            <a:stretch/>
          </p:blipFill>
          <p:spPr>
            <a:xfrm rot="1494945">
              <a:off x="2443892" y="3099012"/>
              <a:ext cx="893704" cy="47929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8639" r="54560" b="17886"/>
            <a:stretch/>
          </p:blipFill>
          <p:spPr>
            <a:xfrm rot="20966130" flipV="1">
              <a:off x="2400470" y="1940832"/>
              <a:ext cx="909693" cy="487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6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872387" y="1773977"/>
            <a:ext cx="5370285" cy="6713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32B977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/>
            <a:endParaRPr lang="en-GB" sz="2000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5" y="2036618"/>
            <a:ext cx="5025792" cy="1675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0400" t="24916" r="20509" b="25861"/>
          <a:stretch/>
        </p:blipFill>
        <p:spPr>
          <a:xfrm>
            <a:off x="427703" y="5803490"/>
            <a:ext cx="1238866" cy="7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 txBox="1">
            <a:spLocks noChangeArrowheads="1"/>
          </p:cNvSpPr>
          <p:nvPr/>
        </p:nvSpPr>
        <p:spPr bwMode="auto">
          <a:xfrm>
            <a:off x="0" y="6391626"/>
            <a:ext cx="12192000" cy="30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47" tIns="34273" rIns="68547" bIns="34273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2900" eaLnBrk="1" hangingPunct="1"/>
            <a:r>
              <a:rPr lang="en-GB" altLang="en-US" sz="1500" b="0" dirty="0"/>
              <a:t>www.cloudhouse.com  |  info@cloudhouse.com | @</a:t>
            </a:r>
            <a:r>
              <a:rPr lang="en-GB" altLang="en-US" sz="1500" b="0" dirty="0" err="1"/>
              <a:t>CloudhouseTech</a:t>
            </a:r>
            <a:r>
              <a:rPr lang="en-GB" altLang="en-US" sz="1500" b="0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72387" y="3233586"/>
            <a:ext cx="4132747" cy="725542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872387" y="1773977"/>
            <a:ext cx="5370285" cy="6713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32B977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MS PGothic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165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/>
            <a:endParaRPr lang="en-GB" sz="2000" dirty="0"/>
          </a:p>
        </p:txBody>
      </p:sp>
      <p:pic>
        <p:nvPicPr>
          <p:cNvPr id="2050" name="Picture 2" descr="https://www.oneadvanced.com/Static/images/advanced-logo-header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86" y="2419030"/>
            <a:ext cx="3934764" cy="82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25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www.cloudhouse.com</a:t>
            </a:r>
          </a:p>
          <a:p>
            <a:r>
              <a:rPr lang="en-GB" b="0" dirty="0"/>
              <a:t>mat.clothier@cloudhouse.com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872388" y="1913966"/>
            <a:ext cx="5301532" cy="1157344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b="0" dirty="0"/>
              <a:t>Think your classic Windows, custom or browser-based applications can’t run in Azure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THINK AGAIN!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8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 June 2016.pptx" id="{48DF744E-A151-499B-8E9C-7528B3CEC3FF}" vid="{1DFC8EC1-EA9C-41C3-A92C-2BA5FBD52FC8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 June 2016.pptx" id="{48DF744E-A151-499B-8E9C-7528B3CEC3FF}" vid="{1DFC8EC1-EA9C-41C3-A92C-2BA5FBD52F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48EBE9AAE304C90A4489C50790C01" ma:contentTypeVersion="3" ma:contentTypeDescription="Create a new document." ma:contentTypeScope="" ma:versionID="4cc2816af211a7b4cc465490b1efe3ff">
  <xsd:schema xmlns:xsd="http://www.w3.org/2001/XMLSchema" xmlns:xs="http://www.w3.org/2001/XMLSchema" xmlns:p="http://schemas.microsoft.com/office/2006/metadata/properties" xmlns:ns2="237da27e-e91a-46fd-983c-8c25d1983e3e" targetNamespace="http://schemas.microsoft.com/office/2006/metadata/properties" ma:root="true" ma:fieldsID="32a0ab7ad5d6dc959d29f69bc8fa0c90" ns2:_="">
    <xsd:import namespace="237da27e-e91a-46fd-983c-8c25d1983e3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7da27e-e91a-46fd-983c-8c25d1983e3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BFED3-0C12-4EE6-80CD-EBC6BA98234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37da27e-e91a-46fd-983c-8c25d1983e3e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B8B95BF-6F38-45C6-9597-C201B0690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7da27e-e91a-46fd-983c-8c25d1983e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9A06BA-6C20-4EE2-8414-14F14D2240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16979</TotalTime>
  <Words>173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MS PGothic</vt:lpstr>
      <vt:lpstr>Aktiv Grotesk Corp Medium</vt:lpstr>
      <vt:lpstr>Arial</vt:lpstr>
      <vt:lpstr>Calibri</vt:lpstr>
      <vt:lpstr>Times New Roman</vt:lpstr>
      <vt:lpstr>Wingdings</vt:lpstr>
      <vt:lpstr>4_Custom Design</vt:lpstr>
      <vt:lpstr>5_Custom Design</vt:lpstr>
      <vt:lpstr>PowerPoint Presentation</vt:lpstr>
      <vt:lpstr>The fastest, cheapest and lowest risk way of getting to the Cloud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Neilson</dc:creator>
  <cp:lastModifiedBy>Mat Clothier</cp:lastModifiedBy>
  <cp:revision>274</cp:revision>
  <dcterms:created xsi:type="dcterms:W3CDTF">2014-04-16T14:39:48Z</dcterms:created>
  <dcterms:modified xsi:type="dcterms:W3CDTF">2016-09-02T15:01:05Z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0x010100D5E48EBE9AAE304C90A4489C50790C01</vt:lpwstr>
  </property>
</Properties>
</file>